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381" r:id="rId3"/>
    <p:sldId id="395" r:id="rId4"/>
    <p:sldId id="391" r:id="rId5"/>
    <p:sldId id="394" r:id="rId6"/>
    <p:sldId id="396" r:id="rId7"/>
    <p:sldId id="393" r:id="rId8"/>
    <p:sldId id="386" r:id="rId9"/>
    <p:sldId id="385" r:id="rId10"/>
    <p:sldId id="263" r:id="rId11"/>
    <p:sldId id="281" r:id="rId12"/>
    <p:sldId id="388" r:id="rId13"/>
    <p:sldId id="389" r:id="rId14"/>
    <p:sldId id="392" r:id="rId15"/>
    <p:sldId id="269" r:id="rId16"/>
    <p:sldId id="266" r:id="rId17"/>
    <p:sldId id="275" r:id="rId18"/>
    <p:sldId id="387" r:id="rId19"/>
    <p:sldId id="279" r:id="rId20"/>
    <p:sldId id="26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Chełminiak" initials="AC" lastIdx="6" clrIdx="0">
    <p:extLst>
      <p:ext uri="{19B8F6BF-5375-455C-9EA6-DF929625EA0E}">
        <p15:presenceInfo xmlns:p15="http://schemas.microsoft.com/office/powerpoint/2012/main" userId="S-1-5-21-934158485-4146261448-4172626588-1207" providerId="AD"/>
      </p:ext>
    </p:extLst>
  </p:cmAuthor>
  <p:cmAuthor id="2" name="Kamil Skonieczny" initials="KS" lastIdx="19" clrIdx="1">
    <p:extLst>
      <p:ext uri="{19B8F6BF-5375-455C-9EA6-DF929625EA0E}">
        <p15:presenceInfo xmlns:p15="http://schemas.microsoft.com/office/powerpoint/2012/main" userId="S-1-5-21-934158485-4146261448-4172626588-1212" providerId="AD"/>
      </p:ext>
    </p:extLst>
  </p:cmAuthor>
  <p:cmAuthor id="3" name="Dariusz Sokołowski" initials="DS" lastIdx="9" clrIdx="2">
    <p:extLst>
      <p:ext uri="{19B8F6BF-5375-455C-9EA6-DF929625EA0E}">
        <p15:presenceInfo xmlns:p15="http://schemas.microsoft.com/office/powerpoint/2012/main" userId="S-1-5-21-934158485-4146261448-4172626588-1386" providerId="AD"/>
      </p:ext>
    </p:extLst>
  </p:cmAuthor>
  <p:cmAuthor id="4" name="Artur Farbiszewski" initials="AF" lastIdx="21" clrIdx="3">
    <p:extLst>
      <p:ext uri="{19B8F6BF-5375-455C-9EA6-DF929625EA0E}">
        <p15:presenceInfo xmlns:p15="http://schemas.microsoft.com/office/powerpoint/2012/main" userId="S-1-5-21-934158485-4146261448-4172626588-1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23"/>
    <a:srgbClr val="F2F2F2"/>
    <a:srgbClr val="FFFFFF"/>
    <a:srgbClr val="F8F8F8"/>
    <a:srgbClr val="6A7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291" autoAdjust="0"/>
  </p:normalViewPr>
  <p:slideViewPr>
    <p:cSldViewPr snapToGrid="0">
      <p:cViewPr varScale="1">
        <p:scale>
          <a:sx n="111" d="100"/>
          <a:sy n="111" d="100"/>
        </p:scale>
        <p:origin x="336" y="102"/>
      </p:cViewPr>
      <p:guideLst>
        <p:guide orient="horz" pos="890"/>
        <p:guide orient="horz" pos="35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3BAE-5720-4EBD-BCC4-8ACD48241455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84843-C990-49D1-A4EB-A29FF998F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3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F8B6C508-3CF7-482D-98F8-0CF158FF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2" y="-6083"/>
            <a:ext cx="12192000" cy="49212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ED97B6-7E83-4530-AE92-70E68F488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49" y="692672"/>
            <a:ext cx="3880247" cy="42215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706946-938F-4F65-B08C-6596382F4882}"/>
              </a:ext>
            </a:extLst>
          </p:cNvPr>
          <p:cNvSpPr/>
          <p:nvPr userDrawn="1"/>
        </p:nvSpPr>
        <p:spPr>
          <a:xfrm>
            <a:off x="-902" y="-3042"/>
            <a:ext cx="12192902" cy="491516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88D621D-21C0-4201-AFF6-2D414EB31567}"/>
              </a:ext>
            </a:extLst>
          </p:cNvPr>
          <p:cNvCxnSpPr>
            <a:cxnSpLocks/>
          </p:cNvCxnSpPr>
          <p:nvPr userDrawn="1"/>
        </p:nvCxnSpPr>
        <p:spPr>
          <a:xfrm>
            <a:off x="347324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668D9A-703C-4D9D-85D7-D0E2BF9BA90C}"/>
              </a:ext>
            </a:extLst>
          </p:cNvPr>
          <p:cNvSpPr txBox="1"/>
          <p:nvPr userDrawn="1"/>
        </p:nvSpPr>
        <p:spPr>
          <a:xfrm>
            <a:off x="593725" y="18891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Zainwestujmy razem</a:t>
            </a:r>
          </a:p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w środowisko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699A4CF-8FCA-4943-AF1B-3AA87E653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402" y="246116"/>
            <a:ext cx="1463217" cy="63829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CA00F01-E9E6-410F-8877-76191597845E}"/>
              </a:ext>
            </a:extLst>
          </p:cNvPr>
          <p:cNvSpPr/>
          <p:nvPr userDrawn="1"/>
        </p:nvSpPr>
        <p:spPr>
          <a:xfrm>
            <a:off x="0" y="4438364"/>
            <a:ext cx="12192000" cy="476802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9D08AA-BAC9-4A34-88A8-C780025A8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1955" y="4488255"/>
            <a:ext cx="5756662" cy="404741"/>
          </a:xfrm>
        </p:spPr>
        <p:txBody>
          <a:bodyPr>
            <a:noAutofit/>
          </a:bodyPr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bg2">
                    <a:lumMod val="25000"/>
                  </a:schemeClr>
                </a:solidFill>
                <a:latin typeface="Calibri 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Miejscowość i data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65A948B-BAE5-4898-BCC2-193A9514FF7E}"/>
              </a:ext>
            </a:extLst>
          </p:cNvPr>
          <p:cNvSpPr/>
          <p:nvPr userDrawn="1"/>
        </p:nvSpPr>
        <p:spPr>
          <a:xfrm>
            <a:off x="0" y="3748799"/>
            <a:ext cx="12192000" cy="690498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1BD0C0-0A83-4CF2-9858-5535C63A7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153" y="3791832"/>
            <a:ext cx="9894013" cy="659766"/>
          </a:xfrm>
        </p:spPr>
        <p:txBody>
          <a:bodyPr anchor="ctr">
            <a:normAutofit/>
          </a:bodyPr>
          <a:lstStyle>
            <a:lvl1pPr algn="r">
              <a:defRPr sz="3200">
                <a:solidFill>
                  <a:schemeClr val="bg2">
                    <a:lumMod val="25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konferencji</a:t>
            </a: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9CF2AE5D-08F0-414D-9E0B-C1C11B186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1298" y="6137974"/>
            <a:ext cx="7347600" cy="561774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D5F18FB0-05BD-4F56-9DBA-FC062BC747E8}"/>
              </a:ext>
            </a:extLst>
          </p:cNvPr>
          <p:cNvSpPr txBox="1">
            <a:spLocks/>
          </p:cNvSpPr>
          <p:nvPr userDrawn="1"/>
        </p:nvSpPr>
        <p:spPr>
          <a:xfrm>
            <a:off x="0" y="4986745"/>
            <a:ext cx="12192000" cy="48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Wojewódzki Fundusz Ochrony Środowiska i Gospodarki Wodnej w Toruniu</a:t>
            </a:r>
          </a:p>
        </p:txBody>
      </p:sp>
    </p:spTree>
    <p:extLst>
      <p:ext uri="{BB962C8B-B14F-4D97-AF65-F5344CB8AC3E}">
        <p14:creationId xmlns:p14="http://schemas.microsoft.com/office/powerpoint/2010/main" val="2395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174E4F90-2047-4748-90DF-DAE82B61512D}"/>
              </a:ext>
            </a:extLst>
          </p:cNvPr>
          <p:cNvSpPr/>
          <p:nvPr userDrawn="1"/>
        </p:nvSpPr>
        <p:spPr>
          <a:xfrm>
            <a:off x="-902" y="952676"/>
            <a:ext cx="12191999" cy="49768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8603D-5B8A-4566-A3B7-E3D45896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03EE4-5F77-45D4-9601-79E8B3C8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1825625"/>
            <a:ext cx="784593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8ECAC8-706D-400F-9F2C-95F98E702469}"/>
              </a:ext>
            </a:extLst>
          </p:cNvPr>
          <p:cNvSpPr/>
          <p:nvPr userDrawn="1"/>
        </p:nvSpPr>
        <p:spPr>
          <a:xfrm>
            <a:off x="0" y="6769894"/>
            <a:ext cx="12192000" cy="88106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E051B1-424F-47BE-B919-BEEDF13A4EF8}"/>
              </a:ext>
            </a:extLst>
          </p:cNvPr>
          <p:cNvSpPr/>
          <p:nvPr userDrawn="1"/>
        </p:nvSpPr>
        <p:spPr>
          <a:xfrm>
            <a:off x="3761840" y="0"/>
            <a:ext cx="4680000" cy="88105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CE0A280-2D05-40C8-AF9D-8A2960A47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352" y="192142"/>
            <a:ext cx="1211723" cy="5285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016EB91-3961-488E-96DA-EACF678F5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8"/>
          <a:stretch/>
        </p:blipFill>
        <p:spPr>
          <a:xfrm>
            <a:off x="8847437" y="1491049"/>
            <a:ext cx="3202822" cy="4438432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A43987C7-CF84-49FE-B6D7-9604695CD3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1298" y="6030880"/>
            <a:ext cx="7347600" cy="5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174E4F90-2047-4748-90DF-DAE82B61512D}"/>
              </a:ext>
            </a:extLst>
          </p:cNvPr>
          <p:cNvSpPr/>
          <p:nvPr userDrawn="1"/>
        </p:nvSpPr>
        <p:spPr>
          <a:xfrm>
            <a:off x="-902" y="952676"/>
            <a:ext cx="12191999" cy="49768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8603D-5B8A-4566-A3B7-E3D45896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03EE4-5F77-45D4-9601-79E8B3C8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825625"/>
            <a:ext cx="1107539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8ECAC8-706D-400F-9F2C-95F98E702469}"/>
              </a:ext>
            </a:extLst>
          </p:cNvPr>
          <p:cNvSpPr/>
          <p:nvPr userDrawn="1"/>
        </p:nvSpPr>
        <p:spPr>
          <a:xfrm>
            <a:off x="0" y="6769894"/>
            <a:ext cx="12192000" cy="88106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E051B1-424F-47BE-B919-BEEDF13A4EF8}"/>
              </a:ext>
            </a:extLst>
          </p:cNvPr>
          <p:cNvSpPr/>
          <p:nvPr userDrawn="1"/>
        </p:nvSpPr>
        <p:spPr>
          <a:xfrm>
            <a:off x="3761840" y="0"/>
            <a:ext cx="4680000" cy="88105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CE0A280-2D05-40C8-AF9D-8A2960A47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352" y="192142"/>
            <a:ext cx="1211723" cy="528584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01D33F3C-A3A8-4AB3-919F-95FA66D427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1298" y="6030880"/>
            <a:ext cx="7347600" cy="5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F8B6C508-3CF7-482D-98F8-0CF158FF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2" y="-6083"/>
            <a:ext cx="12192000" cy="49212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ED97B6-7E83-4530-AE92-70E68F488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49" y="690291"/>
            <a:ext cx="3880247" cy="42215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706946-938F-4F65-B08C-6596382F4882}"/>
              </a:ext>
            </a:extLst>
          </p:cNvPr>
          <p:cNvSpPr/>
          <p:nvPr userDrawn="1"/>
        </p:nvSpPr>
        <p:spPr>
          <a:xfrm>
            <a:off x="-902" y="-3042"/>
            <a:ext cx="12192902" cy="491516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88D621D-21C0-4201-AFF6-2D414EB31567}"/>
              </a:ext>
            </a:extLst>
          </p:cNvPr>
          <p:cNvCxnSpPr>
            <a:cxnSpLocks/>
          </p:cNvCxnSpPr>
          <p:nvPr userDrawn="1"/>
        </p:nvCxnSpPr>
        <p:spPr>
          <a:xfrm>
            <a:off x="347324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668D9A-703C-4D9D-85D7-D0E2BF9BA90C}"/>
              </a:ext>
            </a:extLst>
          </p:cNvPr>
          <p:cNvSpPr txBox="1"/>
          <p:nvPr userDrawn="1"/>
        </p:nvSpPr>
        <p:spPr>
          <a:xfrm>
            <a:off x="593725" y="18891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Zainwestujmy razem</a:t>
            </a:r>
          </a:p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w środowisko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699A4CF-8FCA-4943-AF1B-3AA87E653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402" y="246116"/>
            <a:ext cx="1463217" cy="638292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9E3C3EE3-29F1-4238-BF47-46BC7AE3CBE8}"/>
              </a:ext>
            </a:extLst>
          </p:cNvPr>
          <p:cNvSpPr txBox="1">
            <a:spLocks/>
          </p:cNvSpPr>
          <p:nvPr userDrawn="1"/>
        </p:nvSpPr>
        <p:spPr>
          <a:xfrm>
            <a:off x="1698742" y="5713312"/>
            <a:ext cx="9810000" cy="404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342900" indent="-342900" algn="r">
              <a:spcBef>
                <a:spcPct val="20000"/>
              </a:spcBef>
              <a:defRPr/>
            </a:pP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www.doradztwo-energetyczne.gov.pl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A00F01-E9E6-410F-8877-76191597845E}"/>
              </a:ext>
            </a:extLst>
          </p:cNvPr>
          <p:cNvSpPr/>
          <p:nvPr userDrawn="1"/>
        </p:nvSpPr>
        <p:spPr>
          <a:xfrm>
            <a:off x="0" y="4084169"/>
            <a:ext cx="12192000" cy="830997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B5DC1A6-4176-4FF2-B54C-9779C42D95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41212" y="5703994"/>
            <a:ext cx="381834" cy="38183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33D20B9-7796-4298-95F0-AAFD88C6CF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4746" y="5323087"/>
            <a:ext cx="351176" cy="253627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42C141AF-D658-4411-B4EB-90F42242E4B8}"/>
              </a:ext>
            </a:extLst>
          </p:cNvPr>
          <p:cNvSpPr txBox="1">
            <a:spLocks/>
          </p:cNvSpPr>
          <p:nvPr userDrawn="1"/>
        </p:nvSpPr>
        <p:spPr>
          <a:xfrm>
            <a:off x="2164153" y="4200121"/>
            <a:ext cx="9894013" cy="65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48FEDDBD-9B7B-4F64-A21E-A8E492B98A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1298" y="6137974"/>
            <a:ext cx="7347600" cy="561774"/>
          </a:xfrm>
          <a:prstGeom prst="rect">
            <a:avLst/>
          </a:prstGeom>
        </p:spPr>
      </p:pic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A906DDA7-9AE0-4290-850E-2D60EB54D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041" y="5248272"/>
            <a:ext cx="7414011" cy="4042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doradztwo@wfosigw.torun.pl</a:t>
            </a:r>
          </a:p>
        </p:txBody>
      </p:sp>
    </p:spTree>
    <p:extLst>
      <p:ext uri="{BB962C8B-B14F-4D97-AF65-F5344CB8AC3E}">
        <p14:creationId xmlns:p14="http://schemas.microsoft.com/office/powerpoint/2010/main" val="24978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3DE808-2C1A-43FC-8338-F65A7AD7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480BC5-979B-4678-B9C9-AE733B3A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B98EE0-C157-46B2-94B6-AE0073D31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2CD3-F1BB-4767-BEB3-CEFC1CC130A3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3915DA-CBA4-4D65-B0CE-CFE9CF70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16E58B-92D5-4294-89CD-20AA534A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4302-A310-4457-A710-946A66772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9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osigw.torun.pl/" TargetMode="External"/><Relationship Id="rId2" Type="http://schemas.openxmlformats.org/officeDocument/2006/relationships/hyperlink" Target="https://portal.wfosigw.torun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zyste.powietrze@wfosigw.torun.pl" TargetMode="External"/><Relationship Id="rId4" Type="http://schemas.openxmlformats.org/officeDocument/2006/relationships/hyperlink" Target="http://www.czystepowietrze.gov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ztwo@wfosigw.torun.pl" TargetMode="External"/><Relationship Id="rId2" Type="http://schemas.openxmlformats.org/officeDocument/2006/relationships/hyperlink" Target="http://www.wfosigw.torun.pl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eko-klimat@wfosigw.torun.p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486C2EC1-5C10-4577-BF55-78A3F2C5F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Toruń, 4 marca 2021 r.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BA5B864-3865-4193-90A4-7194E0DEE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na temat programu Czyste Powietrze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02038A7-F692-477E-93B3-94580DC42B47}"/>
              </a:ext>
            </a:extLst>
          </p:cNvPr>
          <p:cNvSpPr txBox="1">
            <a:spLocks/>
          </p:cNvSpPr>
          <p:nvPr/>
        </p:nvSpPr>
        <p:spPr>
          <a:xfrm>
            <a:off x="1068512" y="5447028"/>
            <a:ext cx="9894013" cy="65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Prelekcja zrealizowana w ramach Projektu „Ogólnopolski system wsparcia doradczego dla sektora publicznego, mieszkaniowego oraz przedsiębiorstw w zakresie efektywności energetycznej oraz OZE”</a:t>
            </a:r>
          </a:p>
        </p:txBody>
      </p:sp>
    </p:spTree>
    <p:extLst>
      <p:ext uri="{BB962C8B-B14F-4D97-AF65-F5344CB8AC3E}">
        <p14:creationId xmlns:p14="http://schemas.microsoft.com/office/powerpoint/2010/main" val="34434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77314-00BB-407A-A613-558D2B6B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E82CEC-AFB9-4727-8540-69AEC263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1344041"/>
            <a:ext cx="11249891" cy="4169917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dirty="0"/>
              <a:t>W programie przewidziano dwa poziomy dofinansowania: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2000" u="sng" dirty="0"/>
              <a:t>podstawowy</a:t>
            </a:r>
            <a:r>
              <a:rPr lang="pl-PL" sz="2000" dirty="0"/>
              <a:t> (dotacja do 30 tysięcy zł) – gdy łączny roczny dochód </a:t>
            </a:r>
            <a:r>
              <a:rPr lang="pl-PL" sz="2000" b="1" dirty="0"/>
              <a:t>Wnioskodawcy</a:t>
            </a:r>
            <a:r>
              <a:rPr lang="pl-PL" sz="2000" dirty="0"/>
              <a:t> nie przekracza 100 tysięcy zł; przyjmowane w formie oświadczenia Wnioskodawcy;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l-PL" sz="2000" u="sng" dirty="0"/>
              <a:t>podwyższony</a:t>
            </a:r>
            <a:r>
              <a:rPr lang="pl-PL" sz="2000" dirty="0"/>
              <a:t> (dotacja do 37 tysięcy zł) – gdy miesięczny dochód netto na osobę w </a:t>
            </a:r>
            <a:r>
              <a:rPr lang="pl-PL" sz="2000" b="1" dirty="0"/>
              <a:t>gospodarstwie domowym Wnioskodawcy</a:t>
            </a:r>
            <a:r>
              <a:rPr lang="pl-PL" sz="2000" dirty="0"/>
              <a:t> nie przekracza 1400 zł (1960 zł w przypadku gospodarstw jednoosobowych); przyjmowane na podstawie stosownego zaświadczenia, wydanego przez wójta/burmistrza/prezydenta miasta właściwego ze względu na miejsce zamieszkania.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8014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2B599-C756-4691-9C94-5510F341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5D17D2-0930-4187-9FB7-47627152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12875"/>
            <a:ext cx="11075399" cy="4176267"/>
          </a:xfrm>
        </p:spPr>
        <p:txBody>
          <a:bodyPr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pl-PL" sz="2000" dirty="0"/>
              <a:t>Kwota dotacji zależy od wybranego rodzaju źródła ogrzewania i ewentualnych pozostałych prac termomodernizacyjnych. Szczegółowy wykaz rodzajów kosztów kwalifikowanych (urządzeń i ich wymagań technicznych) oraz maksymalne kwoty dofinansowania zawierają </a:t>
            </a:r>
            <a:r>
              <a:rPr lang="pl-PL" sz="2000" b="1" dirty="0"/>
              <a:t>załączniki 2 (podstawowy poziom dofinansowania) i 2a (podwyższony poziom dofinansowania) </a:t>
            </a:r>
            <a:r>
              <a:rPr lang="pl-PL" sz="2000" dirty="0"/>
              <a:t>do programu.</a:t>
            </a:r>
          </a:p>
        </p:txBody>
      </p:sp>
    </p:spTree>
    <p:extLst>
      <p:ext uri="{BB962C8B-B14F-4D97-AF65-F5344CB8AC3E}">
        <p14:creationId xmlns:p14="http://schemas.microsoft.com/office/powerpoint/2010/main" val="429076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2B599-C756-4691-9C94-5510F341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F4FB0F-8B04-4D44-94FC-01FAE9B3F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65199" r="14821" b="16575"/>
          <a:stretch/>
        </p:blipFill>
        <p:spPr>
          <a:xfrm>
            <a:off x="1753298" y="1635302"/>
            <a:ext cx="8529643" cy="30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7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2B599-C756-4691-9C94-5510F341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C9ACB7-9EBB-47FB-8764-AFEC5D4A6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17859" r="14995" b="37615"/>
          <a:stretch/>
        </p:blipFill>
        <p:spPr>
          <a:xfrm>
            <a:off x="3087149" y="771622"/>
            <a:ext cx="5813569" cy="52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2B599-C756-4691-9C94-5510F341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C9ACB7-9EBB-47FB-8764-AFEC5D4A6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63787" r="14959" b="15886"/>
          <a:stretch/>
        </p:blipFill>
        <p:spPr>
          <a:xfrm>
            <a:off x="2295273" y="1661018"/>
            <a:ext cx="8053946" cy="33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3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4D7EC-893C-4CE6-B750-8A07825A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BEBA0-2832-407E-AD07-98F2FA9E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1412875"/>
            <a:ext cx="7845939" cy="41762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Wniosek można złożyć: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osobiście lub za pośrednictwem osób trzecich (np. poczta, kurier) do siedziby Wojewódzkiego Funduszu lub Gminy, gdy wniosek ma tradycyjną, papierową postać i został opatrzonego własnoręcznym podpisem (plus wersja elektroniczna zamieszona na portalu Beneficjenta w Skrzynce Podawczej PDF);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poprzez serwis </a:t>
            </a:r>
            <a:r>
              <a:rPr lang="pl-PL" sz="2400" b="1" i="1" dirty="0"/>
              <a:t>gov.pl</a:t>
            </a:r>
            <a:r>
              <a:rPr lang="pl-PL" sz="2400" dirty="0"/>
              <a:t> – gdy wniosek ma postać elektroniczną i został opatrzony profilem zaufanym lub certyfikatem kwalifikowanym.</a:t>
            </a:r>
          </a:p>
        </p:txBody>
      </p:sp>
    </p:spTree>
    <p:extLst>
      <p:ext uri="{BB962C8B-B14F-4D97-AF65-F5344CB8AC3E}">
        <p14:creationId xmlns:p14="http://schemas.microsoft.com/office/powerpoint/2010/main" val="426350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4D7EC-893C-4CE6-B750-8A07825A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BEBA0-2832-407E-AD07-98F2FA9E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1409701"/>
            <a:ext cx="8160173" cy="417944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Zgodnie z regulaminem naboru: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rozpatrywanie wniosku wynosi do 30 dni;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uzupełnienie przez Wnioskodawcę brakujących informacji i dokumentów na wezwanie </a:t>
            </a:r>
            <a:r>
              <a:rPr lang="pl-PL" sz="2200" dirty="0" err="1"/>
              <a:t>WFOŚiGW</a:t>
            </a:r>
            <a:r>
              <a:rPr lang="pl-PL" sz="2200" dirty="0"/>
              <a:t> wynosi do 10 dni roboczych;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Czas określony w Programie na ocenę wniosku o dofinansowanie złożonego w gminie jest liczony od dnia wpływu do </a:t>
            </a:r>
            <a:r>
              <a:rPr lang="pl-PL" sz="2200" dirty="0" err="1"/>
              <a:t>WFOŚiGW</a:t>
            </a:r>
            <a:r>
              <a:rPr lang="pl-PL" sz="2200" dirty="0"/>
              <a:t> (ale kwalifikowalność wydatków od dnia wpływu do gminy);</a:t>
            </a:r>
          </a:p>
          <a:p>
            <a:pPr marL="342900" indent="-342900">
              <a:lnSpc>
                <a:spcPct val="150000"/>
              </a:lnSpc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41732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77314-00BB-407A-A613-558D2B6B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E82CEC-AFB9-4727-8540-69AEC263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12875"/>
            <a:ext cx="11075399" cy="4176267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kwalifikowane są zarówno przedsięwzięcia rozpoczęte jak również zakończone przed dniem złożenia wniosku o dofinansowanie (nie wcześniej niż 6 miesięcy przed złożeniem wniosku);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wszystkie zainstalowane oraz użytkowane urządzenia grzewcze (w tym kominki wykorzystywane na cele rekreacyjne) muszą spełniać </a:t>
            </a:r>
            <a:r>
              <a:rPr lang="pl-PL" sz="2400" b="1" dirty="0"/>
              <a:t>docelowe wymagania tzw. uchwały antysmogowej</a:t>
            </a:r>
            <a:r>
              <a:rPr lang="pl-PL" sz="2400" dirty="0"/>
              <a:t>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brak możliwości dofinansowania docieplenia i wymiany stolarki, jeśli pozwolenie na budowę zostało wydane po 31.12.2013 r.;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dofinansowanie tylko na </a:t>
            </a:r>
            <a:r>
              <a:rPr lang="pl-PL" sz="2400" b="1" dirty="0"/>
              <a:t>jedno</a:t>
            </a:r>
            <a:r>
              <a:rPr lang="pl-PL" sz="2400" dirty="0"/>
              <a:t> źródło ogrzewania;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brak możliwości dofinansowania montażu źródła na paliwo stałe w budynku przyłączonym do sieci dystrybucji gazu;</a:t>
            </a:r>
          </a:p>
        </p:txBody>
      </p:sp>
    </p:spTree>
    <p:extLst>
      <p:ext uri="{BB962C8B-B14F-4D97-AF65-F5344CB8AC3E}">
        <p14:creationId xmlns:p14="http://schemas.microsoft.com/office/powerpoint/2010/main" val="156205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77314-00BB-407A-A613-558D2B6B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E82CEC-AFB9-4727-8540-69AEC263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12875"/>
            <a:ext cx="11075399" cy="417626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prawo do </a:t>
            </a:r>
            <a:r>
              <a:rPr lang="pl-PL" sz="1800" b="1" dirty="0"/>
              <a:t>jednokrotnej</a:t>
            </a:r>
            <a:r>
              <a:rPr lang="pl-PL" sz="1800" dirty="0"/>
              <a:t> korekty wniosku o dofinansowanie bez wezwania </a:t>
            </a:r>
            <a:r>
              <a:rPr lang="pl-PL" sz="1800" dirty="0" err="1"/>
              <a:t>wfośigw</a:t>
            </a:r>
            <a:r>
              <a:rPr lang="pl-PL" sz="1800" dirty="0"/>
              <a:t>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okres trwałości </a:t>
            </a:r>
            <a:r>
              <a:rPr lang="pl-PL" sz="1800" b="1" dirty="0"/>
              <a:t>pięć</a:t>
            </a:r>
            <a:r>
              <a:rPr lang="pl-PL" sz="1800" dirty="0"/>
              <a:t> lat;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oświadczenie dotyczące dochodów opodatkowanych na podstawie </a:t>
            </a:r>
            <a:r>
              <a:rPr lang="pl-PL" sz="1800" b="1" dirty="0"/>
              <a:t>ostatniego</a:t>
            </a:r>
            <a:r>
              <a:rPr lang="pl-PL" sz="1800" dirty="0"/>
              <a:t> złożonego zeznania podatkowego;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maksymalnie </a:t>
            </a:r>
            <a:r>
              <a:rPr lang="pl-PL" sz="1800" b="1" dirty="0"/>
              <a:t>trzy</a:t>
            </a:r>
            <a:r>
              <a:rPr lang="pl-PL" sz="1800" dirty="0"/>
              <a:t> transze wypłaty dotacji na podstawie wniosku o płatność;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minimalna wnioskowana kwota dotacji </a:t>
            </a:r>
            <a:r>
              <a:rPr lang="pl-PL" sz="1800" b="1" dirty="0"/>
              <a:t>3 tysiące złotych</a:t>
            </a:r>
            <a:r>
              <a:rPr lang="pl-PL" sz="1800" dirty="0"/>
              <a:t> (nie dotyczy przedsięwzięć, w zakresie których jest zakup i montaż źródła ciepła);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800" b="1" dirty="0"/>
              <a:t>jedno dofinansowanie </a:t>
            </a:r>
            <a:r>
              <a:rPr lang="pl-PL" sz="1800" dirty="0"/>
              <a:t>na jeden budynek/lokal mieszkalny; wyjątek – jeśli została przyznana dotacja na warunkach poprzednich wersji Programu, wówczas można złożyć nowy wniosek na inny zakres;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w przypadku śmierci Beneficjenta, prawa i obowiązki wynikające z umowy mogą przejść na jego </a:t>
            </a:r>
            <a:r>
              <a:rPr lang="pl-PL" sz="1800" b="1" dirty="0"/>
              <a:t>spadkobierców</a:t>
            </a:r>
            <a:r>
              <a:rPr lang="pl-PL" sz="1800" dirty="0"/>
              <a:t>, którzy mają tytuł prawny do budynku/lokalu mieszkalnego objętego przedsięwzięciem (termin realizacji przedsięwzięcia bez zmian);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741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4D7EC-893C-4CE6-B750-8A07825A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00" y="313756"/>
            <a:ext cx="10757900" cy="487630"/>
          </a:xfrm>
        </p:spPr>
        <p:txBody>
          <a:bodyPr>
            <a:normAutofit/>
          </a:bodyPr>
          <a:lstStyle/>
          <a:p>
            <a:r>
              <a:rPr lang="pl-PL" sz="2400" dirty="0"/>
              <a:t>Gdzie szukać dodatkowych informacji?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BEBA0-2832-407E-AD07-98F2FA9E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09701"/>
            <a:ext cx="8021626" cy="41794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 Portalu Beneficjenta WFOŚiGW w Toruniu: </a:t>
            </a:r>
            <a:r>
              <a:rPr lang="pl-PL" sz="2400" dirty="0">
                <a:hlinkClick r:id="rId2"/>
              </a:rPr>
              <a:t>portal.wfosigw.torun.pl</a:t>
            </a:r>
            <a:endParaRPr lang="pl-PL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 stronie WFOŚiGW w Toruniu: </a:t>
            </a:r>
            <a:r>
              <a:rPr lang="pl-PL" sz="2400" dirty="0">
                <a:hlinkClick r:id="rId3"/>
              </a:rPr>
              <a:t>www.wfosigw.torun.pl</a:t>
            </a:r>
            <a:endParaRPr lang="pl-PL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 stronie </a:t>
            </a:r>
            <a:r>
              <a:rPr lang="pl-PL" sz="2400" dirty="0">
                <a:hlinkClick r:id="rId4"/>
              </a:rPr>
              <a:t>www.czystepowietrze.gov.pl</a:t>
            </a:r>
            <a:endParaRPr lang="pl-PL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 infolinii WFOŚiGW w Toruniu: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	56 62 12 370-372 - nt. programu Czyste Powietrze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	56 62 12 358 – linia korektowa wniosków o dofinansowanie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	56 62 12 381 – wnioski o płatność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poprzez pocztę elektroniczną: </a:t>
            </a:r>
            <a:r>
              <a:rPr lang="pl-PL" sz="2400" dirty="0">
                <a:hlinkClick r:id="rId5"/>
              </a:rPr>
              <a:t>czyste.powietrze@wfosigw.torun.pl</a:t>
            </a:r>
            <a:endParaRPr lang="pl-PL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u doradców energetycznych WFOŚiGW w Toruniu: 56 62 12 360 lub 361 oraz doradztwo@wfosigw.torun.pl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8531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77314-00BB-407A-A613-558D2B6B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6"/>
            <a:ext cx="10051473" cy="48763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Projekt Doradztwa Energetycznego</a:t>
            </a:r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9E75E53-27A8-4E2E-AE75-76AF0FECDDB7}"/>
              </a:ext>
            </a:extLst>
          </p:cNvPr>
          <p:cNvSpPr txBox="1">
            <a:spLocks/>
          </p:cNvSpPr>
          <p:nvPr/>
        </p:nvSpPr>
        <p:spPr>
          <a:xfrm>
            <a:off x="595900" y="1409701"/>
            <a:ext cx="10999752" cy="417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Projekt Doradztwa Energetycznego (PDE) realizowany jest w ramach Programu Operacyjnego Infrastruktura i Środowisko (POIiŚ) na lata 2014-2020.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Beneficjentem projektu jest Narodowy Fundusz Ochrony Środowiska i Gospodarki Wodnej w Warszawie we współpracy z 15 Wojewódzkimi Funduszami Ochrony Środowiska i Gospodarki Wodnej oraz Urzędem Marszałkowskim Województwa Lubelskiego, jako Partnerami.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Cel głównym projektu jest wsparcie przedsięwzięć inwestycyjnych przyczyniających się do realizacji pakietu klimatyczno-energetycznego UE zwanego pakietem 3x20 (obniżenie emisji gazów cieplarnianych, poprawa efektywności energetycznej, zwiększenie udziału OZE).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Zespół Doradców Energetycznych WFOŚiGW w Toruniu, ul. Matejki 42/3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chemeClr val="tx1"/>
                </a:solidFill>
              </a:rPr>
              <a:t>	</a:t>
            </a:r>
            <a:r>
              <a:rPr lang="pl-PL" sz="2000" dirty="0"/>
              <a:t>kontakt telefoniczny: (56) 62 12 360 lub 361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1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F1EFDE-6783-4709-9FF4-5023EEDEAE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041" y="5248272"/>
            <a:ext cx="7414011" cy="404269"/>
          </a:xfrm>
        </p:spPr>
        <p:txBody>
          <a:bodyPr>
            <a:normAutofit lnSpcReduction="10000"/>
          </a:bodyPr>
          <a:lstStyle>
            <a:lvl1pPr marL="0" indent="0" algn="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doradztwo@wfosigw.torun.pl</a:t>
            </a:r>
          </a:p>
        </p:txBody>
      </p:sp>
    </p:spTree>
    <p:extLst>
      <p:ext uri="{BB962C8B-B14F-4D97-AF65-F5344CB8AC3E}">
        <p14:creationId xmlns:p14="http://schemas.microsoft.com/office/powerpoint/2010/main" val="112409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59EE00-E0C5-480D-9831-55ED03C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95" y="1547241"/>
            <a:ext cx="7845939" cy="37635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pl-PL" sz="1800" dirty="0"/>
          </a:p>
          <a:p>
            <a:pPr>
              <a:lnSpc>
                <a:spcPct val="110000"/>
              </a:lnSpc>
            </a:pPr>
            <a:r>
              <a:rPr lang="pl-PL" sz="1800" dirty="0"/>
              <a:t>Cel programu: wspieranie przedsięwzięć z zakresu ochrony środowiska 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Beneficjenci: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800" u="sng" dirty="0"/>
              <a:t>osoby fizyczne</a:t>
            </a:r>
            <a:r>
              <a:rPr lang="pl-PL" sz="1800" dirty="0"/>
              <a:t>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800" u="sng" dirty="0"/>
              <a:t>osoby prawne</a:t>
            </a:r>
            <a:r>
              <a:rPr lang="pl-PL" sz="1800" dirty="0"/>
              <a:t>, </a:t>
            </a:r>
            <a:r>
              <a:rPr lang="pl-PL" dirty="0"/>
              <a:t>w tym np. przedsiębiorcy, JST, spółdzielnie mieszkaniowe, przedsiębiorstwa komunalne;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800" u="sng" dirty="0"/>
              <a:t>jednostki organizacyjne nieposiadające osobowości prawnej</a:t>
            </a:r>
            <a:r>
              <a:rPr lang="pl-PL" sz="1800" dirty="0"/>
              <a:t>, </a:t>
            </a:r>
            <a:r>
              <a:rPr lang="pl-PL" dirty="0"/>
              <a:t>w tym np. wspólnoty mieszkaniowe, stowarzyszenia zwykłe.</a:t>
            </a:r>
            <a:endParaRPr lang="pl-PL" sz="24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5622DB1-7509-41AE-A68E-25611470FB0B}"/>
              </a:ext>
            </a:extLst>
          </p:cNvPr>
          <p:cNvSpPr txBox="1"/>
          <p:nvPr/>
        </p:nvSpPr>
        <p:spPr>
          <a:xfrm>
            <a:off x="1765299" y="974907"/>
            <a:ext cx="866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PREFERENCYJNA POŻYCZKA Z MOŻLIWOŚCIĄ CZĘŚCIOWEGO UMORZENIA NAWET DO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FD35DA1-1A84-42AB-8CBC-83BC2101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2" y="96760"/>
            <a:ext cx="2471815" cy="8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59EE00-E0C5-480D-9831-55ED03C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95" y="1547241"/>
            <a:ext cx="7845939" cy="40944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pl-PL" sz="1200" dirty="0"/>
          </a:p>
          <a:p>
            <a:pPr>
              <a:lnSpc>
                <a:spcPct val="110000"/>
              </a:lnSpc>
            </a:pPr>
            <a:r>
              <a:rPr lang="pl-PL" sz="1200" dirty="0"/>
              <a:t>Wsparcie finansowe w postaci pożyczki na zadania proekologiczne w zakresie: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200" u="sng" dirty="0"/>
              <a:t>transformacji energetycznej gospodarki</a:t>
            </a:r>
            <a:r>
              <a:rPr lang="pl-PL" sz="1200" dirty="0"/>
              <a:t>, np. budowa/przebudowa oświetlenia zewnętrznego/wewnętrznego, sieci ciepłowniczej/źródła ciepłowniczego, instalacji odnawialnych źródeł energii i/lub magazynów energii elektrycznej, biogazowni;</a:t>
            </a:r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200" u="sng" dirty="0"/>
              <a:t>poprawy jakości powietrza</a:t>
            </a:r>
            <a:r>
              <a:rPr lang="pl-PL" sz="1200" dirty="0"/>
              <a:t>, np. Poprawa efektywności energetycznej budynków, zakup pojazdów elektrycznych, budowa/przebudowa sieci gazowych, budowa stacji gazu ziemnego, stacji ładowania;</a:t>
            </a:r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200" u="sng" dirty="0"/>
              <a:t>gospodarki o obiegu zamkniętym, w tym gospodarowanie odpadami</a:t>
            </a:r>
            <a:r>
              <a:rPr lang="pl-PL" sz="1200" dirty="0"/>
              <a:t>, np. Budowa/przebudowa instalacji termicznego przekształcania odpadów, systemów selektywnej zbiórki i transportu odpadów, instalacji recyklingu odpadów;</a:t>
            </a:r>
            <a:endParaRPr lang="pl-PL" sz="1100" dirty="0"/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200" u="sng" dirty="0"/>
              <a:t>poprawy gospodarki wodno-ściekowej</a:t>
            </a:r>
            <a:r>
              <a:rPr lang="pl-PL" sz="1200" dirty="0"/>
              <a:t>, np. Budowa przydomowych biologicznych oczyszczalni ścieków, budowa/przebudowa oczyszczalni ścieków, sieci kanalizacyjnych oraz przyłączy kanalizacyjnych, sieci kanalizacyjnych i wodociągowych realizowanych w ramach jednego zamierzenia inwestycyjnego, zakup specjalistycznego sprzętu do utrzymania i konserwacji urządzeń kanalizacyjnych oraz pojazdów asenizacyjnych;</a:t>
            </a:r>
            <a:endParaRPr lang="pl-PL" sz="10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200" u="sng" dirty="0"/>
              <a:t>działania na rzecz ochrony przyrody</a:t>
            </a:r>
            <a:r>
              <a:rPr lang="pl-PL" sz="1200" dirty="0"/>
              <a:t> - czynna ochrona przyrody w obszarach lub w odniesieniu do obiektów objętych prawnymi formami ochrony przyrody;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200" u="sng" dirty="0"/>
              <a:t>Pozostałe </a:t>
            </a:r>
            <a:r>
              <a:rPr lang="pl-PL" sz="1200" dirty="0"/>
              <a:t>-  doposażenie jednostek działających w krajowym systemie ratowniczo-gaśniczym.</a:t>
            </a:r>
            <a:endParaRPr lang="pl-PL" sz="11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5622DB1-7509-41AE-A68E-25611470FB0B}"/>
              </a:ext>
            </a:extLst>
          </p:cNvPr>
          <p:cNvSpPr txBox="1"/>
          <p:nvPr/>
        </p:nvSpPr>
        <p:spPr>
          <a:xfrm>
            <a:off x="1765299" y="974907"/>
            <a:ext cx="866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PREFERENCYJNA POŻYCZKA Z MOŻLIWOŚCIĄ CZĘŚCIOWEGO UMORZENIA NAWET DO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FD35DA1-1A84-42AB-8CBC-83BC2101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2" y="96760"/>
            <a:ext cx="2471815" cy="8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73C67A5-852E-4F2B-B96E-A3976539E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9652" y="1960011"/>
          <a:ext cx="9152694" cy="2560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50898">
                  <a:extLst>
                    <a:ext uri="{9D8B030D-6E8A-4147-A177-3AD203B41FA5}">
                      <a16:colId xmlns:a16="http://schemas.microsoft.com/office/drawing/2014/main" val="131140758"/>
                    </a:ext>
                  </a:extLst>
                </a:gridCol>
                <a:gridCol w="3050898">
                  <a:extLst>
                    <a:ext uri="{9D8B030D-6E8A-4147-A177-3AD203B41FA5}">
                      <a16:colId xmlns:a16="http://schemas.microsoft.com/office/drawing/2014/main" val="1532544719"/>
                    </a:ext>
                  </a:extLst>
                </a:gridCol>
                <a:gridCol w="3050898">
                  <a:extLst>
                    <a:ext uri="{9D8B030D-6E8A-4147-A177-3AD203B41FA5}">
                      <a16:colId xmlns:a16="http://schemas.microsoft.com/office/drawing/2014/main" val="64136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200" kern="1200" dirty="0">
                        <a:solidFill>
                          <a:srgbClr val="6A7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Wariant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Wariant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5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Forma dofinansowania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2200" b="0" i="0" u="none" strike="noStrike" dirty="0">
                          <a:solidFill>
                            <a:srgbClr val="6A7074"/>
                          </a:solidFill>
                          <a:effectLst/>
                          <a:latin typeface="Calibri" panose="020F0502020204030204" pitchFamily="34" charset="0"/>
                        </a:rPr>
                        <a:t>pożyczka do 100% kosztów kwalifikowanych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Oprocentowanie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0" i="0" u="none" strike="noStrike" dirty="0">
                          <a:solidFill>
                            <a:srgbClr val="6A7074"/>
                          </a:solidFill>
                          <a:effectLst/>
                          <a:latin typeface="Calibri" panose="020F0502020204030204" pitchFamily="34" charset="0"/>
                        </a:rPr>
                        <a:t>2,25%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200" b="0" i="0" u="none" strike="noStrike" dirty="0">
                          <a:solidFill>
                            <a:srgbClr val="6A7074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267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Okres spłaty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5 - 15 lat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2 - 15 lat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2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Karencja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do 36 miesięcy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3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Umorzenie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>
                          <a:solidFill>
                            <a:srgbClr val="6A7074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73234"/>
                  </a:ext>
                </a:extLst>
              </a:tr>
            </a:tbl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6783D51-176B-4D8F-92B0-DE2D07093F01}"/>
              </a:ext>
            </a:extLst>
          </p:cNvPr>
          <p:cNvSpPr txBox="1">
            <a:spLocks/>
          </p:cNvSpPr>
          <p:nvPr/>
        </p:nvSpPr>
        <p:spPr>
          <a:xfrm>
            <a:off x="838199" y="1409701"/>
            <a:ext cx="10515600" cy="55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6A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Warunki finansowania: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6A70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6A70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4BE613-F939-4E12-9011-CD6BE899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2" y="96760"/>
            <a:ext cx="2471815" cy="87814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1A1F1F5-FAE6-4DE0-8E6C-EF3469993970}"/>
              </a:ext>
            </a:extLst>
          </p:cNvPr>
          <p:cNvSpPr txBox="1"/>
          <p:nvPr/>
        </p:nvSpPr>
        <p:spPr>
          <a:xfrm>
            <a:off x="1765299" y="974907"/>
            <a:ext cx="866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PREFERENCYJNA POŻYCZKA Z MOŻLIWOŚCIĄ CZĘŚCIOWEGO UMORZENIA NAWET DO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10F4D08A-69A3-4C04-BD3F-AE293A47399B}"/>
              </a:ext>
            </a:extLst>
          </p:cNvPr>
          <p:cNvSpPr txBox="1">
            <a:spLocks/>
          </p:cNvSpPr>
          <p:nvPr/>
        </p:nvSpPr>
        <p:spPr>
          <a:xfrm>
            <a:off x="1574799" y="4692983"/>
            <a:ext cx="9042399" cy="75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rgbClr val="6A707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6A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gdy wartość wnioskowanej pożyczki przekracza </a:t>
            </a:r>
            <a:r>
              <a:rPr kumimoji="0" lang="pl-PL" sz="1500" b="0" i="0" u="sng" strike="noStrike" kern="1200" cap="none" spc="0" normalizeH="0" baseline="0" noProof="0" dirty="0">
                <a:ln>
                  <a:noFill/>
                </a:ln>
                <a:solidFill>
                  <a:srgbClr val="6A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mln złotych</a:t>
            </a: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6A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oprocentowanie pożyczki ustalane jest indywidualnie w drodze negocjacji.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6A70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91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BEBA0-2832-407E-AD07-98F2FA9E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835785"/>
            <a:ext cx="8562196" cy="37635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b="1" dirty="0"/>
              <a:t>Gdzie szukać dodatkowych informacji?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na stronie internetowej </a:t>
            </a:r>
            <a:r>
              <a:rPr lang="pl-PL" sz="1900" dirty="0" err="1"/>
              <a:t>WFOŚiGW</a:t>
            </a:r>
            <a:r>
              <a:rPr lang="pl-PL" sz="1900" dirty="0"/>
              <a:t> w Toruniu w zakładce </a:t>
            </a:r>
            <a:r>
              <a:rPr lang="pl-PL" sz="1900" u="sng" dirty="0"/>
              <a:t>Serwis Beneficjenta</a:t>
            </a:r>
            <a:r>
              <a:rPr lang="pl-PL" sz="1900" dirty="0"/>
              <a:t>: </a:t>
            </a:r>
            <a:r>
              <a:rPr lang="pl-PL" sz="2000" dirty="0">
                <a:hlinkClick r:id="rId2"/>
              </a:rPr>
              <a:t>www.wfosigw.torun.pl</a:t>
            </a:r>
            <a:endParaRPr lang="pl-PL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900" dirty="0"/>
              <a:t>u doradców energetycznych WFOŚiGW w Toruniu: </a:t>
            </a:r>
          </a:p>
          <a:p>
            <a:pPr marL="361950">
              <a:lnSpc>
                <a:spcPct val="110000"/>
              </a:lnSpc>
            </a:pPr>
            <a:r>
              <a:rPr lang="pl-PL" sz="1900" dirty="0"/>
              <a:t>56 62 12 360 lub 361, </a:t>
            </a:r>
          </a:p>
          <a:p>
            <a:pPr marL="361950">
              <a:lnSpc>
                <a:spcPct val="110000"/>
              </a:lnSpc>
            </a:pPr>
            <a:r>
              <a:rPr lang="pl-PL" sz="2000" dirty="0">
                <a:hlinkClick r:id="rId3"/>
              </a:rPr>
              <a:t>doradztwo@wfosigw.torun.pl</a:t>
            </a:r>
            <a:endParaRPr lang="pl-PL" sz="2000" dirty="0"/>
          </a:p>
          <a:p>
            <a:pPr marL="361950">
              <a:lnSpc>
                <a:spcPct val="110000"/>
              </a:lnSpc>
            </a:pPr>
            <a:r>
              <a:rPr lang="pl-PL" sz="1900" dirty="0"/>
              <a:t>oraz</a:t>
            </a:r>
            <a:r>
              <a:rPr lang="pl-PL" sz="2400" dirty="0"/>
              <a:t> </a:t>
            </a:r>
          </a:p>
          <a:p>
            <a:pPr marL="361950">
              <a:lnSpc>
                <a:spcPct val="110000"/>
              </a:lnSpc>
            </a:pPr>
            <a:r>
              <a:rPr lang="pl-PL" sz="2000" dirty="0">
                <a:hlinkClick r:id="rId4"/>
              </a:rPr>
              <a:t>eko-klimat@wfosigw.torun.pl</a:t>
            </a:r>
            <a:endParaRPr lang="pl-PL" sz="2000" dirty="0"/>
          </a:p>
          <a:p>
            <a:pPr marL="361950">
              <a:lnSpc>
                <a:spcPct val="110000"/>
              </a:lnSpc>
            </a:pPr>
            <a:endParaRPr lang="pl-PL" sz="2400" dirty="0"/>
          </a:p>
          <a:p>
            <a:pPr>
              <a:lnSpc>
                <a:spcPct val="110000"/>
              </a:lnSpc>
            </a:pP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6833924-3FED-46FE-B20D-C28E1A895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2" y="96760"/>
            <a:ext cx="2471815" cy="8781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525E33A-3D4B-4768-8919-A291766A9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8" y="1922768"/>
            <a:ext cx="3247158" cy="31864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FD023F1-43B5-4773-95BF-E9A3558FF48B}"/>
              </a:ext>
            </a:extLst>
          </p:cNvPr>
          <p:cNvSpPr txBox="1"/>
          <p:nvPr/>
        </p:nvSpPr>
        <p:spPr>
          <a:xfrm>
            <a:off x="1765299" y="974907"/>
            <a:ext cx="866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PREFERENCYJNA POŻYCZKA Z MOŻLIWOŚCIĄ CZĘŚCIOWEGO UMORZENIA NAWET DO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7882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54C5D-6E2F-41B5-8362-04AD2985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59EE00-E0C5-480D-9831-55ED03C8A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100" b="1" dirty="0"/>
              <a:t>Cel Programu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Poprawa jakości powietrza oraz zmniejszenie emisji gazów cieplarnianych poprzez wymianę źródeł ciepła i poprawę efektywności energetycznej </a:t>
            </a:r>
            <a:r>
              <a:rPr lang="pl-PL" sz="1800" b="1" dirty="0"/>
              <a:t>budynków mieszkalnych jednorodzinnych</a:t>
            </a:r>
            <a:r>
              <a:rPr lang="pl-PL" sz="1800" dirty="0"/>
              <a:t>. </a:t>
            </a:r>
          </a:p>
          <a:p>
            <a:endParaRPr lang="pl-PL" sz="1800" dirty="0"/>
          </a:p>
          <a:p>
            <a:r>
              <a:rPr lang="pl-PL" sz="1800" dirty="0"/>
              <a:t>Realizacja programu: lata 2018-2029</a:t>
            </a:r>
          </a:p>
          <a:p>
            <a:r>
              <a:rPr lang="pl-PL" sz="1800" dirty="0"/>
              <a:t>Forma dofinansowania: dotacja</a:t>
            </a:r>
          </a:p>
          <a:p>
            <a:r>
              <a:rPr lang="pl-PL" sz="1800" dirty="0"/>
              <a:t>Nabór wniosków w trybie ciągłym</a:t>
            </a:r>
          </a:p>
          <a:p>
            <a:r>
              <a:rPr lang="pl-PL" sz="1800" dirty="0"/>
              <a:t>Wnioski rozpatrywane są przez Wojewódzki Fundusz Ochrony Środowiska i Gospodarki Wodnej właściwy terytorialnie dla lokalizacji budynku.</a:t>
            </a:r>
          </a:p>
          <a:p>
            <a:r>
              <a:rPr lang="pl-PL" sz="1800" dirty="0"/>
              <a:t>Dofinansowaniu podlegają przedsięwzięcia w trakcie realizacji jak również przedsięwzięcia już zakończone.</a:t>
            </a:r>
          </a:p>
          <a:p>
            <a:r>
              <a:rPr lang="pl-PL" sz="1800" dirty="0"/>
              <a:t>Koszty kwalifikowane są maksymalnie do 6 miesięcy przed datą złożenia wniosku o dofinansowanie.</a:t>
            </a:r>
          </a:p>
          <a:p>
            <a:r>
              <a:rPr lang="pl-PL" sz="1800" dirty="0"/>
              <a:t>Czas na realizację przedsięwzięcia – 30 miesięcy od daty złożenia wniosku o dofinansowanie.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243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D884409-30A1-4CEF-9C5C-5A91FEB2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061628-2475-4108-84B9-0F27248D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1825625"/>
            <a:ext cx="8423409" cy="3763517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3600" b="1" dirty="0"/>
              <a:t>Dla kogo?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Osoby fizyczne, będące właścicielami lub współwłaścicielami jednorodzinnych budynków mieszkalnych, lub wydzielonych w budynkach jednorodzinnych lokali mieszkalnych z wyodrębnioną księgą wieczystą.</a:t>
            </a:r>
          </a:p>
        </p:txBody>
      </p:sp>
    </p:spTree>
    <p:extLst>
      <p:ext uri="{BB962C8B-B14F-4D97-AF65-F5344CB8AC3E}">
        <p14:creationId xmlns:p14="http://schemas.microsoft.com/office/powerpoint/2010/main" val="105831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D884409-30A1-4CEF-9C5C-5A91FEB2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 Priorytetowy Czyste Powietrze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061628-2475-4108-84B9-0F27248D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1" y="1351172"/>
            <a:ext cx="7845939" cy="376351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0" i="0" dirty="0">
                <a:solidFill>
                  <a:srgbClr val="666666"/>
                </a:solidFill>
                <a:effectLst/>
                <a:latin typeface="Roboto"/>
              </a:rPr>
              <a:t>Dofinansowanie można uzyskać m.in. do: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666666"/>
                </a:solidFill>
                <a:effectLst/>
                <a:latin typeface="Roboto"/>
              </a:rPr>
              <a:t>wymiany starych i nieefektywnych źródeł ciepła na paliwo stałe na nowoczesne źródła ciepła spełniające najwyższe normy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666666"/>
                </a:solidFill>
                <a:effectLst/>
                <a:latin typeface="Roboto"/>
              </a:rPr>
              <a:t>przeprowadzenia niezbędnych prac termomodernizacyjnych budynku (np. docieplenie, wymiana okien).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05100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1328</Words>
  <Application>Microsoft Office PowerPoint</Application>
  <PresentationFormat>Panoramiczny</PresentationFormat>
  <Paragraphs>112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</vt:lpstr>
      <vt:lpstr>Calibri  </vt:lpstr>
      <vt:lpstr>Calibri Light</vt:lpstr>
      <vt:lpstr>Roboto</vt:lpstr>
      <vt:lpstr>Motyw pakietu Office</vt:lpstr>
      <vt:lpstr>Informacje na temat programu Czyste Powietrze</vt:lpstr>
      <vt:lpstr>Projekt Doradztwa Energetycznego</vt:lpstr>
      <vt:lpstr>Prezentacja programu PowerPoint</vt:lpstr>
      <vt:lpstr>Prezentacja programu PowerPoint</vt:lpstr>
      <vt:lpstr>Prezentacja programu PowerPoint</vt:lpstr>
      <vt:lpstr>Prezentacja programu PowerPoint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Program Priorytetowy Czyste Powietrze</vt:lpstr>
      <vt:lpstr>Gdzie szukać dodatkowych informacji?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Maks Maks</dc:creator>
  <cp:lastModifiedBy>Joanna Ciuba</cp:lastModifiedBy>
  <cp:revision>170</cp:revision>
  <dcterms:created xsi:type="dcterms:W3CDTF">2020-04-06T11:12:12Z</dcterms:created>
  <dcterms:modified xsi:type="dcterms:W3CDTF">2021-03-04T08:24:05Z</dcterms:modified>
</cp:coreProperties>
</file>